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453" r:id="rId2"/>
    <p:sldId id="454" r:id="rId3"/>
    <p:sldId id="455" r:id="rId4"/>
    <p:sldId id="457" r:id="rId5"/>
    <p:sldId id="458" r:id="rId6"/>
    <p:sldId id="459" r:id="rId7"/>
    <p:sldId id="460" r:id="rId8"/>
    <p:sldId id="456" r:id="rId9"/>
    <p:sldId id="496" r:id="rId10"/>
    <p:sldId id="497" r:id="rId11"/>
    <p:sldId id="505" r:id="rId12"/>
    <p:sldId id="498" r:id="rId13"/>
    <p:sldId id="499" r:id="rId14"/>
    <p:sldId id="500" r:id="rId15"/>
    <p:sldId id="501" r:id="rId16"/>
    <p:sldId id="502" r:id="rId17"/>
    <p:sldId id="503" r:id="rId18"/>
    <p:sldId id="506" r:id="rId19"/>
    <p:sldId id="507" r:id="rId20"/>
    <p:sldId id="508" r:id="rId21"/>
    <p:sldId id="509" r:id="rId22"/>
    <p:sldId id="462" r:id="rId23"/>
    <p:sldId id="464" r:id="rId24"/>
    <p:sldId id="465" r:id="rId25"/>
    <p:sldId id="461" r:id="rId26"/>
    <p:sldId id="463" r:id="rId27"/>
    <p:sldId id="466" r:id="rId28"/>
    <p:sldId id="467" r:id="rId29"/>
    <p:sldId id="468" r:id="rId30"/>
    <p:sldId id="469" r:id="rId31"/>
    <p:sldId id="470" r:id="rId32"/>
    <p:sldId id="471" r:id="rId33"/>
    <p:sldId id="472" r:id="rId34"/>
    <p:sldId id="47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9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6C1C69-A0CF-442E-BB10-2D22215100E4}" type="datetimeFigureOut">
              <a:rPr lang="ru-RU" smtClean="0"/>
              <a:t>23.11.2022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7CA31A-CAC2-4ADE-B33D-7876F70239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93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231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331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53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49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19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54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44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39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996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895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7C5-D9DB-44D1-A5F4-11AC54B42FAF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04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FA7C5-D9DB-44D1-A5F4-11AC54B42FAF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ADE65-4CEA-4805-B08F-22E9AA10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473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1052A0A-22A8-4429-9572-A20B01B6C825}"/>
              </a:ext>
            </a:extLst>
          </p:cNvPr>
          <p:cNvSpPr/>
          <p:nvPr/>
        </p:nvSpPr>
        <p:spPr>
          <a:xfrm>
            <a:off x="4838426" y="3133534"/>
            <a:ext cx="2515176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9600" lvl="0" indent="-609600" algn="ctr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NP</a:t>
            </a:r>
            <a: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 задачи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944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A3CA749-13F4-4511-9CB9-943D6E0E4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6200775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527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6D58986-542F-4402-BF67-53E45E510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63246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93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4793B58-0D83-43F5-A676-E26287C8C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659"/>
            <a:ext cx="6286500" cy="641985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7EA2BE-4068-43E5-BBB5-5B39BC826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8507" y="290595"/>
            <a:ext cx="114300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146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21C69F0-69A8-404F-87E5-2160BE2B3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567"/>
            <a:ext cx="6124575" cy="641032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A12B004-FE85-4812-94B9-DE566CB5D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8507" y="290595"/>
            <a:ext cx="114300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75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E6F6CF9-A2BB-46B2-A4A2-5DC68F1A4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240"/>
            <a:ext cx="6181725" cy="635317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8A5903-494F-454D-87BC-633C9C004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707" y="117240"/>
            <a:ext cx="32956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47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852B979-FD60-417C-94DB-C62496ACB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542"/>
            <a:ext cx="6496050" cy="604837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B34B105-85E4-4EEA-BE1A-421969A9D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707" y="117240"/>
            <a:ext cx="32956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805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76C1D0A-1A84-460C-BE53-8DC7922EF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266700"/>
            <a:ext cx="6086475" cy="63246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2696EC-C117-4BB7-93B3-CF8E2AF9A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665" y="0"/>
            <a:ext cx="44386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404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0C65603-4675-4A43-A4C2-7B7A432D1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456"/>
            <a:ext cx="6153150" cy="606742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1A50128-7F93-4FBA-B10D-88A0436C2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637" y="0"/>
            <a:ext cx="4215118" cy="307148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B74F05-5BE6-4679-82D8-29D659738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490" y="3200690"/>
            <a:ext cx="2966232" cy="13994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9DB626-3017-470F-9755-C8EC6F367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8362" y="4637205"/>
            <a:ext cx="3138488" cy="2033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4BAF6D-E8AF-4526-BB70-68EED9346637}"/>
              </a:ext>
            </a:extLst>
          </p:cNvPr>
          <p:cNvSpPr txBox="1"/>
          <p:nvPr/>
        </p:nvSpPr>
        <p:spPr>
          <a:xfrm>
            <a:off x="9947081" y="5469333"/>
            <a:ext cx="2083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Для симметричных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C70BC6-5924-4042-BE18-44E5EAA51809}"/>
              </a:ext>
            </a:extLst>
          </p:cNvPr>
          <p:cNvSpPr txBox="1"/>
          <p:nvPr/>
        </p:nvSpPr>
        <p:spPr>
          <a:xfrm>
            <a:off x="9750722" y="3788219"/>
            <a:ext cx="2375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Для не симметричных</a:t>
            </a:r>
          </a:p>
        </p:txBody>
      </p:sp>
    </p:spTree>
    <p:extLst>
      <p:ext uri="{BB962C8B-B14F-4D97-AF65-F5344CB8AC3E}">
        <p14:creationId xmlns:p14="http://schemas.microsoft.com/office/powerpoint/2010/main" val="1541468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7A14C67-F764-4488-A59D-27079F45B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161" y="0"/>
            <a:ext cx="475601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6BFE56-ECEE-4640-81DC-B234FF795992}"/>
              </a:ext>
            </a:extLst>
          </p:cNvPr>
          <p:cNvSpPr txBox="1"/>
          <p:nvPr/>
        </p:nvSpPr>
        <p:spPr>
          <a:xfrm>
            <a:off x="333955" y="324839"/>
            <a:ext cx="3773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Количество вариантов для разных </a:t>
            </a:r>
            <a:r>
              <a:rPr lang="en-US" sz="2000" b="1" dirty="0"/>
              <a:t>N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972986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EDE0FDB-7C22-4ABA-B25E-B5518C3DC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176" y="0"/>
            <a:ext cx="7805912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B3701F6-50EE-42D5-9574-5373CD126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108" y="4552039"/>
            <a:ext cx="461010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18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A753EDA-B760-4680-B65D-77341F11A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323" y="1503362"/>
            <a:ext cx="5436092" cy="3851275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C98087B-C12E-4F7D-B132-06093DBC35BA}"/>
              </a:ext>
            </a:extLst>
          </p:cNvPr>
          <p:cNvSpPr/>
          <p:nvPr/>
        </p:nvSpPr>
        <p:spPr>
          <a:xfrm>
            <a:off x="550537" y="328854"/>
            <a:ext cx="1545808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Игра тетрис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325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2D00B43-6CDE-4990-83A5-42AB2E8DD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166" y="0"/>
            <a:ext cx="7259266" cy="685800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6B9475C-1587-4470-8FDC-E5C64D7C65DD}"/>
              </a:ext>
            </a:extLst>
          </p:cNvPr>
          <p:cNvSpPr/>
          <p:nvPr/>
        </p:nvSpPr>
        <p:spPr>
          <a:xfrm>
            <a:off x="8229600" y="5510254"/>
            <a:ext cx="1669774" cy="10813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0993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BB7F824-EC0F-41D2-BBDF-22748E0A9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405" y="0"/>
            <a:ext cx="9985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74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6949973-AFB3-463B-9D4C-727793CEBEA0}"/>
              </a:ext>
            </a:extLst>
          </p:cNvPr>
          <p:cNvSpPr/>
          <p:nvPr/>
        </p:nvSpPr>
        <p:spPr>
          <a:xfrm>
            <a:off x="3304338" y="2845763"/>
            <a:ext cx="5583323" cy="11664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9600" lvl="0" indent="-609600" algn="ctr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Задача коммивояжера. </a:t>
            </a:r>
          </a:p>
          <a:p>
            <a:pPr marL="609600" lvl="0" indent="-609600" algn="ctr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Генетический алгоритм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439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4F92EDE-1670-4A3E-82F0-8EFC9D0D9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69" y="1296063"/>
            <a:ext cx="6273581" cy="398496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EE85194-E88D-4E89-8F54-04D34A666DE7}"/>
              </a:ext>
            </a:extLst>
          </p:cNvPr>
          <p:cNvSpPr/>
          <p:nvPr/>
        </p:nvSpPr>
        <p:spPr>
          <a:xfrm>
            <a:off x="203330" y="158222"/>
            <a:ext cx="5617026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Задача коммивояжера. Генетический алгоритм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EBA59CD-98A5-4018-8149-7B11700D01DE}"/>
              </a:ext>
            </a:extLst>
          </p:cNvPr>
          <p:cNvSpPr/>
          <p:nvPr/>
        </p:nvSpPr>
        <p:spPr>
          <a:xfrm>
            <a:off x="6796287" y="1296063"/>
            <a:ext cx="52022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006600"/>
              </a:buClr>
              <a:buSzPts val="2800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Генетические алгоритмы – это процедуры поиска, основанные на механизме естественного отбора и наследования.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64AF402-7813-4138-B024-C87B192AEAC7}"/>
              </a:ext>
            </a:extLst>
          </p:cNvPr>
          <p:cNvSpPr/>
          <p:nvPr/>
        </p:nvSpPr>
        <p:spPr>
          <a:xfrm>
            <a:off x="6796287" y="3715278"/>
            <a:ext cx="52022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006600"/>
              </a:buClr>
              <a:buSzPts val="2800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В них используется эволюционный принцип выживания наиболее приспособленных особей.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466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EAB3171-D832-485A-8BC3-D66C4E7F55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779" b="3779"/>
          <a:stretch/>
        </p:blipFill>
        <p:spPr>
          <a:xfrm>
            <a:off x="203330" y="1130412"/>
            <a:ext cx="3684105" cy="224143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0266305-F26C-4338-99BE-1D7AAE86B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712" y="1179651"/>
            <a:ext cx="4086225" cy="21717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10B68D-84BD-4013-88DC-1A7C76198C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22" r="4397"/>
          <a:stretch/>
        </p:blipFill>
        <p:spPr>
          <a:xfrm>
            <a:off x="8218881" y="1214519"/>
            <a:ext cx="3769789" cy="207322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4FA698-E44B-444F-91BD-4F78FFA34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7392" y="3622701"/>
            <a:ext cx="4090877" cy="21717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0F23E00-4547-46CC-8985-68A7CB94DE4C}"/>
              </a:ext>
            </a:extLst>
          </p:cNvPr>
          <p:cNvSpPr/>
          <p:nvPr/>
        </p:nvSpPr>
        <p:spPr>
          <a:xfrm>
            <a:off x="203330" y="158222"/>
            <a:ext cx="5617026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Задача коммивояжера. Генетический алгоритм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DEDD013-BD30-4910-8B61-E93367065C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4824" y="3622701"/>
            <a:ext cx="3929198" cy="217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902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CE34B09-F2E8-4FF1-8E04-D4DEE802A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382" y="0"/>
            <a:ext cx="101712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730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728770C-D2EF-4E1A-8A2C-3DCE4E60AF30}"/>
              </a:ext>
            </a:extLst>
          </p:cNvPr>
          <p:cNvSpPr/>
          <p:nvPr/>
        </p:nvSpPr>
        <p:spPr>
          <a:xfrm>
            <a:off x="203330" y="205929"/>
            <a:ext cx="5617026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Задача коммивояжера. Генетический алгоритм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0B3056-38EE-4C00-8662-881AE473B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137" y="434999"/>
            <a:ext cx="4340080" cy="631963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8B98CF-31D7-45F4-B870-6C2385D20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30" y="1789043"/>
            <a:ext cx="6273581" cy="398496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50A41FF-66F4-423E-8BB8-0F18D4D55468}"/>
              </a:ext>
            </a:extLst>
          </p:cNvPr>
          <p:cNvSpPr/>
          <p:nvPr/>
        </p:nvSpPr>
        <p:spPr>
          <a:xfrm>
            <a:off x="1022315" y="742365"/>
            <a:ext cx="3979056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i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Генерация начальной популяции</a:t>
            </a:r>
            <a:endParaRPr lang="ru-RU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462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5A8586E-38B8-4A3C-93DA-A762146A15F5}"/>
              </a:ext>
            </a:extLst>
          </p:cNvPr>
          <p:cNvSpPr/>
          <p:nvPr/>
        </p:nvSpPr>
        <p:spPr>
          <a:xfrm>
            <a:off x="203330" y="158222"/>
            <a:ext cx="5617026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Задача коммивояжера. Генетический алгоритм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C2C4EB-6351-498B-BDDB-FD60ACA74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30" y="1789043"/>
            <a:ext cx="6273581" cy="398496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1D8CBA6-A5BF-491E-89BB-9CD3FCA3F6EB}"/>
              </a:ext>
            </a:extLst>
          </p:cNvPr>
          <p:cNvSpPr/>
          <p:nvPr/>
        </p:nvSpPr>
        <p:spPr>
          <a:xfrm>
            <a:off x="1022315" y="742365"/>
            <a:ext cx="3979056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i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Генерация начальной популяции</a:t>
            </a:r>
            <a:endParaRPr lang="ru-RU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5A99B72-959F-47F5-B46F-286E6B182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391" y="158222"/>
            <a:ext cx="4428877" cy="64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08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0A35D72-5C40-40E4-8AC5-624AF4254F05}"/>
              </a:ext>
            </a:extLst>
          </p:cNvPr>
          <p:cNvSpPr/>
          <p:nvPr/>
        </p:nvSpPr>
        <p:spPr>
          <a:xfrm>
            <a:off x="203330" y="158222"/>
            <a:ext cx="5617026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Задача коммивояжера. Генетический алгоритм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27BCF85-80F8-4FD9-8027-2D34E3992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31" y="1200646"/>
            <a:ext cx="5004774" cy="317901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B266859-92EE-4F65-81A9-4BC44B8D9BAD}"/>
              </a:ext>
            </a:extLst>
          </p:cNvPr>
          <p:cNvSpPr/>
          <p:nvPr/>
        </p:nvSpPr>
        <p:spPr>
          <a:xfrm>
            <a:off x="1022315" y="742365"/>
            <a:ext cx="3979056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i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Скрещивание</a:t>
            </a:r>
            <a:endParaRPr lang="ru-RU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5F6CDA-19C3-4A89-90AE-1BF69D96F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671" y="742365"/>
            <a:ext cx="4527694" cy="1922719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581048E-FCBB-4BD0-9F9B-508E65C96171}"/>
              </a:ext>
            </a:extLst>
          </p:cNvPr>
          <p:cNvSpPr/>
          <p:nvPr/>
        </p:nvSpPr>
        <p:spPr>
          <a:xfrm>
            <a:off x="203330" y="4496891"/>
            <a:ext cx="6440358" cy="2803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1) Генерируем точку разрыва</a:t>
            </a:r>
          </a:p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2) Формируем 1 потомка:</a:t>
            </a:r>
          </a:p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       -Гены 1 родителя до точки разрыва</a:t>
            </a:r>
          </a:p>
          <a:p>
            <a:pPr marL="60960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       -Гены 2 родителя после точки разрыва.</a:t>
            </a:r>
          </a:p>
          <a:p>
            <a:pPr>
              <a:buClr>
                <a:srgbClr val="006600"/>
              </a:buClr>
              <a:buSzPts val="2800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3) Если остались незаполненные – не унаследованными генами 1 родителя после точки разрыва</a:t>
            </a:r>
          </a:p>
          <a:p>
            <a:pPr>
              <a:buClr>
                <a:srgbClr val="006600"/>
              </a:buClr>
              <a:buSzPts val="2800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4) Аналогично поступаем со вторым потомком</a:t>
            </a:r>
          </a:p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  <a:sym typeface="Comic Sans MS"/>
            </a:endParaRPr>
          </a:p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B0CEB10-DD50-4D90-8A0C-B2E86823A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0403" y="2745274"/>
            <a:ext cx="4525426" cy="192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20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6A364B3-5116-458E-865D-A77E2C5A2F96}"/>
              </a:ext>
            </a:extLst>
          </p:cNvPr>
          <p:cNvSpPr/>
          <p:nvPr/>
        </p:nvSpPr>
        <p:spPr>
          <a:xfrm>
            <a:off x="203330" y="158222"/>
            <a:ext cx="5617026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Задача коммивояжера. Генетический алгоритм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DAC1546-DDF5-4D8A-BD47-622C7B2D7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31" y="1200646"/>
            <a:ext cx="5004774" cy="317901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B7EB752-0913-41F8-B77E-A36FE15BCBBF}"/>
              </a:ext>
            </a:extLst>
          </p:cNvPr>
          <p:cNvSpPr/>
          <p:nvPr/>
        </p:nvSpPr>
        <p:spPr>
          <a:xfrm>
            <a:off x="1022315" y="742365"/>
            <a:ext cx="3979056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i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Мутация</a:t>
            </a:r>
            <a:endParaRPr lang="ru-RU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C4EE75-DA82-4509-A1BE-736AB8806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259" y="913181"/>
            <a:ext cx="4525426" cy="192272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73C21D4-9356-40CD-A3FE-AE7CD2473B5C}"/>
              </a:ext>
            </a:extLst>
          </p:cNvPr>
          <p:cNvSpPr/>
          <p:nvPr/>
        </p:nvSpPr>
        <p:spPr>
          <a:xfrm>
            <a:off x="203330" y="4496891"/>
            <a:ext cx="6440358" cy="1972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1) Генерируем число от 0 до 100. </a:t>
            </a:r>
          </a:p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2) Если число меньше значения процента </a:t>
            </a:r>
          </a:p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мутаций – происходит мутация.</a:t>
            </a:r>
          </a:p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3) Выбираются 2 случайных гена.</a:t>
            </a:r>
          </a:p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4) Меняются местами. </a:t>
            </a:r>
          </a:p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D21D1BD-B92E-4E95-9A32-B945568F1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819" y="3930355"/>
            <a:ext cx="4304306" cy="898618"/>
          </a:xfrm>
          <a:prstGeom prst="rect">
            <a:avLst/>
          </a:prstGeom>
        </p:spPr>
      </p:pic>
      <p:sp>
        <p:nvSpPr>
          <p:cNvPr id="8" name="Стрелка: вниз 7">
            <a:extLst>
              <a:ext uri="{FF2B5EF4-FFF2-40B4-BE49-F238E27FC236}">
                <a16:creationId xmlns:a16="http://schemas.microsoft.com/office/drawing/2014/main" id="{53DE0A9F-1717-4A26-AABE-89677F96EEE8}"/>
              </a:ext>
            </a:extLst>
          </p:cNvPr>
          <p:cNvSpPr/>
          <p:nvPr/>
        </p:nvSpPr>
        <p:spPr>
          <a:xfrm>
            <a:off x="7593496" y="3209555"/>
            <a:ext cx="206734" cy="6520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трелка: вниз 8">
            <a:extLst>
              <a:ext uri="{FF2B5EF4-FFF2-40B4-BE49-F238E27FC236}">
                <a16:creationId xmlns:a16="http://schemas.microsoft.com/office/drawing/2014/main" id="{6AE0991C-F0C7-404C-882D-5C090BF39E6B}"/>
              </a:ext>
            </a:extLst>
          </p:cNvPr>
          <p:cNvSpPr/>
          <p:nvPr/>
        </p:nvSpPr>
        <p:spPr>
          <a:xfrm>
            <a:off x="8906972" y="3209556"/>
            <a:ext cx="206734" cy="6520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675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06B1CDC-A610-443F-A80B-C487FAD9CF59}"/>
              </a:ext>
            </a:extLst>
          </p:cNvPr>
          <p:cNvSpPr/>
          <p:nvPr/>
        </p:nvSpPr>
        <p:spPr>
          <a:xfrm>
            <a:off x="550537" y="328854"/>
            <a:ext cx="206486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Задачи класса Р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CC12C47-8AF8-404B-962E-1F8EA05326AA}"/>
              </a:ext>
            </a:extLst>
          </p:cNvPr>
          <p:cNvSpPr/>
          <p:nvPr/>
        </p:nvSpPr>
        <p:spPr>
          <a:xfrm>
            <a:off x="678511" y="973815"/>
            <a:ext cx="368675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/>
            <a:r>
              <a:rPr lang="ru-RU" sz="2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 9468476874567 </a:t>
            </a:r>
          </a:p>
          <a:p>
            <a:pPr lvl="1" algn="just"/>
            <a:r>
              <a:rPr lang="ru-RU" sz="2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+</a:t>
            </a:r>
          </a:p>
          <a:p>
            <a:pPr lvl="1" algn="just"/>
            <a:r>
              <a:rPr lang="ru-RU" sz="2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 2943652783465</a:t>
            </a:r>
          </a:p>
          <a:p>
            <a:pPr lvl="1" algn="just"/>
            <a:r>
              <a:rPr lang="ru-RU" sz="2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________________</a:t>
            </a:r>
          </a:p>
          <a:p>
            <a:pPr marL="342900" lvl="0" indent="-342900" algn="just">
              <a:spcAft>
                <a:spcPts val="0"/>
              </a:spcAft>
              <a:tabLst>
                <a:tab pos="457200" algn="l"/>
              </a:tabLst>
            </a:pPr>
            <a:endParaRPr lang="ru-RU" sz="28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16B959F-00A5-46DB-87AA-54D1AD4D7D30}"/>
              </a:ext>
            </a:extLst>
          </p:cNvPr>
          <p:cNvSpPr/>
          <p:nvPr/>
        </p:nvSpPr>
        <p:spPr>
          <a:xfrm>
            <a:off x="678511" y="2721524"/>
            <a:ext cx="32047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just"/>
            <a:r>
              <a:rPr lang="ru-RU" sz="2800" dirty="0">
                <a:solidFill>
                  <a:srgbClr val="000000"/>
                </a:solidFill>
                <a:latin typeface="Calibri" panose="020F0502020204030204" pitchFamily="34" charset="0"/>
              </a:rPr>
              <a:t>12412129658032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8EA9348-103C-4CE8-B3E6-603E04008406}"/>
              </a:ext>
            </a:extLst>
          </p:cNvPr>
          <p:cNvSpPr/>
          <p:nvPr/>
        </p:nvSpPr>
        <p:spPr>
          <a:xfrm>
            <a:off x="121919" y="3262303"/>
            <a:ext cx="13051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just"/>
            <a:r>
              <a:rPr lang="ru-RU" sz="2800" i="1" dirty="0">
                <a:solidFill>
                  <a:srgbClr val="000000"/>
                </a:solidFill>
                <a:latin typeface="Calibri" panose="020F0502020204030204" pitchFamily="34" charset="0"/>
              </a:rPr>
              <a:t>О(</a:t>
            </a:r>
            <a:r>
              <a:rPr lang="en-US" sz="2800" i="1" dirty="0">
                <a:solidFill>
                  <a:srgbClr val="000000"/>
                </a:solidFill>
                <a:latin typeface="Calibri" panose="020F0502020204030204" pitchFamily="34" charset="0"/>
              </a:rPr>
              <a:t>n)</a:t>
            </a:r>
            <a:endParaRPr lang="ru-RU" sz="2800" i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93AED1E-C30D-4B26-921D-D8B8A183CF5D}"/>
              </a:ext>
            </a:extLst>
          </p:cNvPr>
          <p:cNvSpPr/>
          <p:nvPr/>
        </p:nvSpPr>
        <p:spPr>
          <a:xfrm>
            <a:off x="678510" y="4252968"/>
            <a:ext cx="368675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/>
            <a:r>
              <a:rPr lang="ru-RU" sz="2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 9468476874567 </a:t>
            </a:r>
          </a:p>
          <a:p>
            <a:pPr lvl="1" algn="just"/>
            <a:r>
              <a:rPr lang="ru-RU" sz="2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х</a:t>
            </a:r>
          </a:p>
          <a:p>
            <a:pPr lvl="1" algn="just"/>
            <a:r>
              <a:rPr lang="ru-RU" sz="2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 2943652783465</a:t>
            </a:r>
          </a:p>
          <a:p>
            <a:pPr lvl="1" algn="just"/>
            <a:r>
              <a:rPr lang="ru-RU" sz="2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________________</a:t>
            </a:r>
          </a:p>
          <a:p>
            <a:pPr marL="342900" lvl="0" indent="-342900" algn="just">
              <a:spcAft>
                <a:spcPts val="0"/>
              </a:spcAft>
              <a:tabLst>
                <a:tab pos="457200" algn="l"/>
              </a:tabLst>
            </a:pPr>
            <a:endParaRPr lang="ru-RU" sz="28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F5391CA-24BA-4B5C-873E-9EDACF6DA7C6}"/>
              </a:ext>
            </a:extLst>
          </p:cNvPr>
          <p:cNvSpPr/>
          <p:nvPr/>
        </p:nvSpPr>
        <p:spPr>
          <a:xfrm>
            <a:off x="121919" y="6115730"/>
            <a:ext cx="14061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just"/>
            <a:r>
              <a:rPr lang="ru-RU" sz="2800" i="1" dirty="0">
                <a:solidFill>
                  <a:srgbClr val="000000"/>
                </a:solidFill>
                <a:latin typeface="Calibri" panose="020F0502020204030204" pitchFamily="34" charset="0"/>
              </a:rPr>
              <a:t>О(</a:t>
            </a:r>
            <a:r>
              <a:rPr lang="en-US" sz="2800" i="1" dirty="0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r>
              <a:rPr lang="en-US" sz="2800" i="1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sz="2800" i="1" dirty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  <a:endParaRPr lang="ru-RU" sz="2800" i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D270FB6-59CB-40A7-B5A3-22B6E9D2D463}"/>
              </a:ext>
            </a:extLst>
          </p:cNvPr>
          <p:cNvSpPr/>
          <p:nvPr/>
        </p:nvSpPr>
        <p:spPr>
          <a:xfrm>
            <a:off x="7119416" y="569215"/>
            <a:ext cx="21146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just"/>
            <a:r>
              <a:rPr lang="ru-RU" sz="3600" i="1" dirty="0">
                <a:solidFill>
                  <a:srgbClr val="000000"/>
                </a:solidFill>
                <a:latin typeface="Calibri" panose="020F0502020204030204" pitchFamily="34" charset="0"/>
              </a:rPr>
              <a:t>а*</a:t>
            </a:r>
            <a:r>
              <a:rPr lang="en-US" sz="3600" i="1" dirty="0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r>
              <a:rPr lang="en-US" sz="3600" i="1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ru-RU" sz="3600" i="1" dirty="0">
                <a:solidFill>
                  <a:srgbClr val="000000"/>
                </a:solidFill>
                <a:latin typeface="Calibri" panose="020F0502020204030204" pitchFamily="34" charset="0"/>
              </a:rPr>
              <a:t>+</a:t>
            </a:r>
            <a:r>
              <a:rPr lang="en-US" sz="3600" i="1" dirty="0">
                <a:solidFill>
                  <a:srgbClr val="000000"/>
                </a:solidFill>
                <a:latin typeface="Calibri" panose="020F0502020204030204" pitchFamily="34" charset="0"/>
              </a:rPr>
              <a:t>b*n</a:t>
            </a:r>
            <a:r>
              <a:rPr lang="ru-RU" sz="3600" i="1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  </a:t>
            </a:r>
            <a:endParaRPr lang="ru-RU" sz="3600" i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A6C74C7-4171-47B3-AA7E-69BC02009CB3}"/>
              </a:ext>
            </a:extLst>
          </p:cNvPr>
          <p:cNvSpPr/>
          <p:nvPr/>
        </p:nvSpPr>
        <p:spPr>
          <a:xfrm>
            <a:off x="5543236" y="1322204"/>
            <a:ext cx="50599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just"/>
            <a:r>
              <a:rPr lang="ru-RU" sz="3600" i="1" dirty="0">
                <a:solidFill>
                  <a:srgbClr val="000000"/>
                </a:solidFill>
                <a:latin typeface="Calibri" panose="020F0502020204030204" pitchFamily="34" charset="0"/>
              </a:rPr>
              <a:t>многочлен или полином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E243A9E-CD36-47B7-89C5-1874E1E0AF36}"/>
              </a:ext>
            </a:extLst>
          </p:cNvPr>
          <p:cNvSpPr/>
          <p:nvPr/>
        </p:nvSpPr>
        <p:spPr>
          <a:xfrm>
            <a:off x="6513800" y="2748619"/>
            <a:ext cx="33259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just"/>
            <a:r>
              <a:rPr lang="ru-RU" sz="3600" i="1" dirty="0">
                <a:solidFill>
                  <a:srgbClr val="000000"/>
                </a:solidFill>
                <a:latin typeface="Calibri" panose="020F0502020204030204" pitchFamily="34" charset="0"/>
              </a:rPr>
              <a:t>Задачи класса Р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FC0F795-B45E-4361-ADCC-831323DA0736}"/>
              </a:ext>
            </a:extLst>
          </p:cNvPr>
          <p:cNvSpPr/>
          <p:nvPr/>
        </p:nvSpPr>
        <p:spPr>
          <a:xfrm>
            <a:off x="6279441" y="3483527"/>
            <a:ext cx="3794629" cy="769441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marL="0" lvl="1" algn="just"/>
            <a:r>
              <a:rPr lang="ru-RU" sz="4400" i="1" dirty="0">
                <a:solidFill>
                  <a:srgbClr val="000000"/>
                </a:solidFill>
                <a:latin typeface="Calibri" panose="020F0502020204030204" pitchFamily="34" charset="0"/>
              </a:rPr>
              <a:t>а*</a:t>
            </a:r>
            <a:r>
              <a:rPr lang="en-US" sz="4400" i="1" dirty="0" err="1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r>
              <a:rPr lang="en-US" sz="4400" i="1" baseline="30000" dirty="0" err="1">
                <a:solidFill>
                  <a:srgbClr val="000000"/>
                </a:solidFill>
                <a:latin typeface="Calibri" panose="020F0502020204030204" pitchFamily="34" charset="0"/>
              </a:rPr>
              <a:t>k</a:t>
            </a:r>
            <a:r>
              <a:rPr lang="ru-RU" sz="4400" i="1" dirty="0">
                <a:solidFill>
                  <a:srgbClr val="000000"/>
                </a:solidFill>
                <a:latin typeface="Calibri" panose="020F0502020204030204" pitchFamily="34" charset="0"/>
              </a:rPr>
              <a:t>+</a:t>
            </a:r>
            <a:r>
              <a:rPr lang="en-US" sz="4400" i="1" dirty="0">
                <a:solidFill>
                  <a:srgbClr val="000000"/>
                </a:solidFill>
                <a:latin typeface="Calibri" panose="020F0502020204030204" pitchFamily="34" charset="0"/>
              </a:rPr>
              <a:t>b* n</a:t>
            </a:r>
            <a:r>
              <a:rPr lang="en-US" sz="4400" i="1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(k-1)</a:t>
            </a:r>
            <a:r>
              <a:rPr lang="en-US" sz="4400" i="1" dirty="0">
                <a:solidFill>
                  <a:srgbClr val="000000"/>
                </a:solidFill>
                <a:latin typeface="Calibri" panose="020F0502020204030204" pitchFamily="34" charset="0"/>
              </a:rPr>
              <a:t>…</a:t>
            </a:r>
            <a:r>
              <a:rPr lang="ru-RU" sz="4400" i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ru-RU" sz="4400" i="1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ru-RU" sz="4400" i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271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CCBEDF9-DAD7-413A-B077-9686C5FF4CA6}"/>
              </a:ext>
            </a:extLst>
          </p:cNvPr>
          <p:cNvSpPr/>
          <p:nvPr/>
        </p:nvSpPr>
        <p:spPr>
          <a:xfrm>
            <a:off x="203330" y="158222"/>
            <a:ext cx="5617026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Задача коммивояжера. Генетический алгоритм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D33A4F9-A030-43F9-9E2C-DBDE9611F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3904" y="139148"/>
            <a:ext cx="4294766" cy="657970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4537D97-0179-41DE-A9CE-2E8544D98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2" y="1463039"/>
            <a:ext cx="5004774" cy="317901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A2EC6EA-CB44-4976-A4C0-3763033CB1C4}"/>
              </a:ext>
            </a:extLst>
          </p:cNvPr>
          <p:cNvSpPr/>
          <p:nvPr/>
        </p:nvSpPr>
        <p:spPr>
          <a:xfrm>
            <a:off x="1022314" y="742365"/>
            <a:ext cx="473442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i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Добавление потомков в популяцию.</a:t>
            </a:r>
            <a:endParaRPr lang="ru-RU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Стрелка: вправо 5">
            <a:extLst>
              <a:ext uri="{FF2B5EF4-FFF2-40B4-BE49-F238E27FC236}">
                <a16:creationId xmlns:a16="http://schemas.microsoft.com/office/drawing/2014/main" id="{107C802E-8361-496A-B89C-605BAAC16FD9}"/>
              </a:ext>
            </a:extLst>
          </p:cNvPr>
          <p:cNvSpPr/>
          <p:nvPr/>
        </p:nvSpPr>
        <p:spPr>
          <a:xfrm>
            <a:off x="6909683" y="3418067"/>
            <a:ext cx="664954" cy="12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B09608E3-334E-4139-8BAD-47755062074D}"/>
              </a:ext>
            </a:extLst>
          </p:cNvPr>
          <p:cNvSpPr/>
          <p:nvPr/>
        </p:nvSpPr>
        <p:spPr>
          <a:xfrm>
            <a:off x="6909683" y="4111155"/>
            <a:ext cx="664954" cy="12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88439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475B763-FB12-4E68-83A0-EA3E27A96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585" y="742365"/>
            <a:ext cx="4731450" cy="5639422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17822A3-C5B8-4A1C-8C3D-697719D77833}"/>
              </a:ext>
            </a:extLst>
          </p:cNvPr>
          <p:cNvSpPr/>
          <p:nvPr/>
        </p:nvSpPr>
        <p:spPr>
          <a:xfrm>
            <a:off x="203330" y="158222"/>
            <a:ext cx="5617026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Задача коммивояжера. Генетический алгоритм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D3B3D5-BDD8-4B5B-947E-F6C3AA4DE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2" y="1463039"/>
            <a:ext cx="5004774" cy="317901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19A50FB-9297-40AB-994E-BDCB02B820A6}"/>
              </a:ext>
            </a:extLst>
          </p:cNvPr>
          <p:cNvSpPr/>
          <p:nvPr/>
        </p:nvSpPr>
        <p:spPr>
          <a:xfrm>
            <a:off x="1022314" y="742365"/>
            <a:ext cx="473442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i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Популяция.</a:t>
            </a:r>
            <a:endParaRPr lang="ru-RU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35EF8E9-DF32-4F45-A564-4DA4FAD842FE}"/>
              </a:ext>
            </a:extLst>
          </p:cNvPr>
          <p:cNvSpPr/>
          <p:nvPr/>
        </p:nvSpPr>
        <p:spPr>
          <a:xfrm>
            <a:off x="440965" y="4885152"/>
            <a:ext cx="644035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Из популяции удаляем наименее приспособленные особи в размере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s</a:t>
            </a:r>
            <a:r>
              <a:rPr lang="en-US" baseline="-25000" dirty="0" err="1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 – s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i-1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, </a:t>
            </a:r>
          </a:p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где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s</a:t>
            </a:r>
            <a:r>
              <a:rPr lang="en-US" baseline="-25000" dirty="0" err="1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i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– размер текущей популяции. </a:t>
            </a:r>
          </a:p>
          <a:p>
            <a:pPr marL="60960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     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s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i-1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 – размер старой популяции. </a:t>
            </a:r>
          </a:p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4726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901D635-6379-4E84-B4FC-ACA6BAA56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673417"/>
            <a:ext cx="11877675" cy="5876925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46C4216-C211-437C-BC8A-B8364DE7C05A}"/>
              </a:ext>
            </a:extLst>
          </p:cNvPr>
          <p:cNvSpPr/>
          <p:nvPr/>
        </p:nvSpPr>
        <p:spPr>
          <a:xfrm>
            <a:off x="203330" y="158222"/>
            <a:ext cx="5617026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Задача коммивояжера. Генетический алгоритм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913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9ADBB40-ACDA-4BC5-8D95-3D57D75B64ED}"/>
              </a:ext>
            </a:extLst>
          </p:cNvPr>
          <p:cNvSpPr/>
          <p:nvPr/>
        </p:nvSpPr>
        <p:spPr>
          <a:xfrm>
            <a:off x="203330" y="158222"/>
            <a:ext cx="5617026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Задача коммивояжера. Генетический алгоритм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E04179-912A-4A4D-8CA4-B63EBE1D3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79" y="1137309"/>
            <a:ext cx="6618887" cy="420429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DB37FA0-2BA4-45EA-B462-AEAB4057B594}"/>
              </a:ext>
            </a:extLst>
          </p:cNvPr>
          <p:cNvSpPr/>
          <p:nvPr/>
        </p:nvSpPr>
        <p:spPr>
          <a:xfrm>
            <a:off x="409160" y="5648477"/>
            <a:ext cx="7915856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Результатом будет лучшая особь после окончания алгоритма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18D7A6E-1E04-4338-B983-80F4728F8B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4" t="2226" r="1996" b="84965"/>
          <a:stretch/>
        </p:blipFill>
        <p:spPr>
          <a:xfrm>
            <a:off x="7323151" y="5763906"/>
            <a:ext cx="4532243" cy="72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00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5101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DFB3677-1A5A-4FE0-AA1C-4A17859FAD4B}"/>
              </a:ext>
            </a:extLst>
          </p:cNvPr>
          <p:cNvSpPr/>
          <p:nvPr/>
        </p:nvSpPr>
        <p:spPr>
          <a:xfrm>
            <a:off x="2970271" y="4527762"/>
            <a:ext cx="24281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lvl="0" indent="-609600" algn="ctr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en-US" sz="6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NP</a:t>
            </a:r>
            <a:r>
              <a:rPr lang="ru-RU" sz="6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=</a:t>
            </a:r>
            <a:r>
              <a:rPr lang="en-US" sz="6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P</a:t>
            </a:r>
            <a:endParaRPr lang="ru-RU" sz="6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4798B62-3E63-4A6D-B3A9-B9CA44891D45}"/>
              </a:ext>
            </a:extLst>
          </p:cNvPr>
          <p:cNvSpPr/>
          <p:nvPr/>
        </p:nvSpPr>
        <p:spPr>
          <a:xfrm>
            <a:off x="8036393" y="2935608"/>
            <a:ext cx="30368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just"/>
            <a:r>
              <a:rPr lang="ru-RU" sz="2000" b="1" dirty="0"/>
              <a:t>Полиномиальные задачи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8BEBB73-A101-450E-A434-8699DF9EA61E}"/>
              </a:ext>
            </a:extLst>
          </p:cNvPr>
          <p:cNvSpPr/>
          <p:nvPr/>
        </p:nvSpPr>
        <p:spPr>
          <a:xfrm>
            <a:off x="490236" y="2890391"/>
            <a:ext cx="49081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ru-RU" sz="2000" b="1" dirty="0"/>
              <a:t>Недетерминированные полиномиальные задачи</a:t>
            </a:r>
            <a:endParaRPr lang="ru-RU" sz="4000" b="1" i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9FD3122-17EF-4B07-8122-5AD114D03B69}"/>
              </a:ext>
            </a:extLst>
          </p:cNvPr>
          <p:cNvSpPr/>
          <p:nvPr/>
        </p:nvSpPr>
        <p:spPr>
          <a:xfrm>
            <a:off x="1404403" y="744239"/>
            <a:ext cx="9179116" cy="23914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9600" lvl="0" indent="-609600" algn="ctr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en-US" sz="16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NP</a:t>
            </a:r>
            <a:r>
              <a:rPr lang="ru-RU" sz="16600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 </a:t>
            </a:r>
            <a:r>
              <a:rPr lang="en-US" sz="16600" b="1" dirty="0"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		     	</a:t>
            </a:r>
            <a:r>
              <a:rPr lang="en-US" sz="16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P</a:t>
            </a:r>
            <a:endParaRPr lang="ru-RU" sz="16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1DA8F85-752B-426A-9F73-C7C61B3ED31D}"/>
              </a:ext>
            </a:extLst>
          </p:cNvPr>
          <p:cNvSpPr/>
          <p:nvPr/>
        </p:nvSpPr>
        <p:spPr>
          <a:xfrm>
            <a:off x="7175580" y="4527762"/>
            <a:ext cx="221567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9600" lvl="0" indent="-609600" algn="ctr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en-US" sz="6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NP=P</a:t>
            </a:r>
            <a:endParaRPr lang="ru-RU" sz="6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2FADEBF-A97D-418C-9253-B48F4D2FBAC6}"/>
              </a:ext>
            </a:extLst>
          </p:cNvPr>
          <p:cNvSpPr/>
          <p:nvPr/>
        </p:nvSpPr>
        <p:spPr>
          <a:xfrm>
            <a:off x="8329800" y="4527762"/>
            <a:ext cx="3978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9600" lvl="0" indent="-609600" algn="ctr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en-US" sz="6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/</a:t>
            </a:r>
            <a:endParaRPr lang="ru-RU" sz="6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36CAB52-7A02-4333-9CDA-8B1004E05D32}"/>
              </a:ext>
            </a:extLst>
          </p:cNvPr>
          <p:cNvSpPr/>
          <p:nvPr/>
        </p:nvSpPr>
        <p:spPr>
          <a:xfrm>
            <a:off x="5850003" y="4333863"/>
            <a:ext cx="873958" cy="13111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9600" lvl="0" indent="-609600" algn="ctr">
              <a:lnSpc>
                <a:spcPct val="90000"/>
              </a:lnSpc>
              <a:spcBef>
                <a:spcPts val="560"/>
              </a:spcBef>
              <a:buClr>
                <a:srgbClr val="006600"/>
              </a:buClr>
              <a:buSzPts val="2800"/>
            </a:pPr>
            <a:r>
              <a:rPr lang="en-US" sz="8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Comic Sans MS"/>
              </a:rPr>
              <a:t>?</a:t>
            </a:r>
            <a:endParaRPr lang="ru-RU" sz="8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938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2443360-3CCF-4ED1-8C27-D4184D2F3163}"/>
              </a:ext>
            </a:extLst>
          </p:cNvPr>
          <p:cNvSpPr/>
          <p:nvPr/>
        </p:nvSpPr>
        <p:spPr>
          <a:xfrm>
            <a:off x="482285" y="306217"/>
            <a:ext cx="81051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ru-RU" b="1" dirty="0"/>
              <a:t>Недетерминированные полиномиальные задачи</a:t>
            </a:r>
            <a:endParaRPr lang="ru-RU" b="1" i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97DDB6-ADCC-482A-B729-26B23A223104}"/>
              </a:ext>
            </a:extLst>
          </p:cNvPr>
          <p:cNvSpPr txBox="1"/>
          <p:nvPr/>
        </p:nvSpPr>
        <p:spPr>
          <a:xfrm>
            <a:off x="971923" y="1178409"/>
            <a:ext cx="1053361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CLIQUE</a:t>
            </a:r>
            <a:r>
              <a:rPr lang="ru-RU" sz="3200" dirty="0"/>
              <a:t> (нахождения максимального количества группы людей, которые дружат со всеми из группы)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Факторизация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Задача коммивояжера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Генерация расписаний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3200" dirty="0"/>
          </a:p>
          <a:p>
            <a:r>
              <a:rPr lang="ru-RU" sz="3200" dirty="0"/>
              <a:t>и т.д.</a:t>
            </a:r>
          </a:p>
        </p:txBody>
      </p:sp>
    </p:spTree>
    <p:extLst>
      <p:ext uri="{BB962C8B-B14F-4D97-AF65-F5344CB8AC3E}">
        <p14:creationId xmlns:p14="http://schemas.microsoft.com/office/powerpoint/2010/main" val="8144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CB556C9-8CBA-49F0-8C14-B20800220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333" y="949087"/>
            <a:ext cx="8822525" cy="495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56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4654508-30FA-4886-920F-4DB6227B1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118" y="1122625"/>
            <a:ext cx="8200445" cy="461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02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районы Беларуси">
            <a:extLst>
              <a:ext uri="{FF2B5EF4-FFF2-40B4-BE49-F238E27FC236}">
                <a16:creationId xmlns:a16="http://schemas.microsoft.com/office/drawing/2014/main" id="{63522CB2-B6E6-4B5C-840D-F3FB98F0D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545" y="304800"/>
            <a:ext cx="7239000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544CA701-47E8-41C2-A1CD-5FF280E30B7A}"/>
              </a:ext>
            </a:extLst>
          </p:cNvPr>
          <p:cNvCxnSpPr>
            <a:cxnSpLocks/>
          </p:cNvCxnSpPr>
          <p:nvPr/>
        </p:nvCxnSpPr>
        <p:spPr>
          <a:xfrm flipV="1">
            <a:off x="2623930" y="5041127"/>
            <a:ext cx="5422790" cy="36576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9F95FAF2-2F92-4261-80C7-F453D7C58D4C}"/>
              </a:ext>
            </a:extLst>
          </p:cNvPr>
          <p:cNvCxnSpPr>
            <a:cxnSpLocks/>
          </p:cNvCxnSpPr>
          <p:nvPr/>
        </p:nvCxnSpPr>
        <p:spPr>
          <a:xfrm>
            <a:off x="7474226" y="3220278"/>
            <a:ext cx="572494" cy="1820849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0D17D348-4F48-4511-ABEA-961E13A486E0}"/>
              </a:ext>
            </a:extLst>
          </p:cNvPr>
          <p:cNvCxnSpPr>
            <a:cxnSpLocks/>
          </p:cNvCxnSpPr>
          <p:nvPr/>
        </p:nvCxnSpPr>
        <p:spPr>
          <a:xfrm>
            <a:off x="7348330" y="1608151"/>
            <a:ext cx="125896" cy="1612127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6E5E2C50-69F3-4E76-A4C9-8C49F117A002}"/>
              </a:ext>
            </a:extLst>
          </p:cNvPr>
          <p:cNvCxnSpPr>
            <a:cxnSpLocks/>
          </p:cNvCxnSpPr>
          <p:nvPr/>
        </p:nvCxnSpPr>
        <p:spPr>
          <a:xfrm flipH="1">
            <a:off x="2623930" y="3429000"/>
            <a:ext cx="209054" cy="1977887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CC68032F-9A61-4730-8BDC-3D915EF70D98}"/>
              </a:ext>
            </a:extLst>
          </p:cNvPr>
          <p:cNvCxnSpPr>
            <a:cxnSpLocks/>
          </p:cNvCxnSpPr>
          <p:nvPr/>
        </p:nvCxnSpPr>
        <p:spPr>
          <a:xfrm flipH="1">
            <a:off x="2832984" y="3246120"/>
            <a:ext cx="2685221" cy="245828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141D57AE-5B68-40C3-9AC2-6F82E6B5637F}"/>
              </a:ext>
            </a:extLst>
          </p:cNvPr>
          <p:cNvCxnSpPr>
            <a:cxnSpLocks/>
          </p:cNvCxnSpPr>
          <p:nvPr/>
        </p:nvCxnSpPr>
        <p:spPr>
          <a:xfrm flipH="1">
            <a:off x="5518206" y="1608151"/>
            <a:ext cx="1830124" cy="1637969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942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2B373D3-B2A8-46BA-9F68-48C266115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363"/>
            <a:ext cx="6238875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27606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2012</TotalTime>
  <Words>318</Words>
  <Application>Microsoft Office PowerPoint</Application>
  <PresentationFormat>Широкоэкранный</PresentationFormat>
  <Paragraphs>73</Paragraphs>
  <Slides>34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graph?</dc:title>
  <dc:creator>Levonog</dc:creator>
  <cp:lastModifiedBy>admin</cp:lastModifiedBy>
  <cp:revision>122</cp:revision>
  <dcterms:created xsi:type="dcterms:W3CDTF">2021-07-10T19:33:53Z</dcterms:created>
  <dcterms:modified xsi:type="dcterms:W3CDTF">2022-11-23T13:13:35Z</dcterms:modified>
</cp:coreProperties>
</file>